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jpe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92" r:id="rId5"/>
    <p:sldId id="297" r:id="rId6"/>
    <p:sldId id="299" r:id="rId7"/>
    <p:sldId id="300" r:id="rId8"/>
    <p:sldId id="301" r:id="rId9"/>
    <p:sldId id="302" r:id="rId10"/>
    <p:sldId id="303" r:id="rId11"/>
    <p:sldId id="304" r:id="rId12"/>
    <p:sldId id="306" r:id="rId13"/>
    <p:sldId id="305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267" r:id="rId22"/>
    <p:sldId id="318" r:id="rId23"/>
    <p:sldId id="319" r:id="rId24"/>
    <p:sldId id="320" r:id="rId25"/>
    <p:sldId id="321" r:id="rId26"/>
    <p:sldId id="323" r:id="rId27"/>
    <p:sldId id="324" r:id="rId28"/>
    <p:sldId id="271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TH Sarabun New" panose="020B0500040200020003" pitchFamily="34" charset="-34"/>
      <p:regular r:id="rId37"/>
      <p:bold r:id="rId38"/>
      <p:italic r:id="rId39"/>
      <p:boldItalic r:id="rId40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ng Yangyuen" initials="YY" lastIdx="2" clrIdx="0">
    <p:extLst>
      <p:ext uri="{19B8F6BF-5375-455C-9EA6-DF929625EA0E}">
        <p15:presenceInfo xmlns:p15="http://schemas.microsoft.com/office/powerpoint/2012/main" userId="b4e09d877d8684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300"/>
    <a:srgbClr val="0078FF"/>
    <a:srgbClr val="0099FF"/>
    <a:srgbClr val="33CC33"/>
    <a:srgbClr val="F6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งานที่ดำเนินการแล้ว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spc="-1" baseline="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pPr>
                <a:endParaRPr lang="th-TH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Button for Linking</c:v>
                </c:pt>
                <c:pt idx="1">
                  <c:v>Integrate with LINE</c:v>
                </c:pt>
                <c:pt idx="2">
                  <c:v>Integrate with Messenger</c:v>
                </c:pt>
                <c:pt idx="3">
                  <c:v>Drug Information</c:v>
                </c:pt>
                <c:pt idx="4">
                  <c:v>General Information</c:v>
                </c:pt>
                <c:pt idx="5">
                  <c:v>Kidney Disease Information</c:v>
                </c:pt>
                <c:pt idx="6">
                  <c:v>Nutrition Information</c:v>
                </c:pt>
                <c:pt idx="7">
                  <c:v>Workout Information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0.8</c:v>
                </c:pt>
                <c:pt idx="5">
                  <c:v>0.6</c:v>
                </c:pt>
                <c:pt idx="6">
                  <c:v>0.4</c:v>
                </c:pt>
                <c:pt idx="7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A1-4603-B4EB-9EF6A82C5B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งานที่จะทำต่อไป</c:v>
                </c:pt>
              </c:strCache>
            </c:strRef>
          </c:tx>
          <c:spPr>
            <a:solidFill>
              <a:srgbClr val="FFD32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spc="-1" baseline="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pPr>
                <a:endParaRPr lang="th-TH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Button for Linking</c:v>
                </c:pt>
                <c:pt idx="1">
                  <c:v>Integrate with LINE</c:v>
                </c:pt>
                <c:pt idx="2">
                  <c:v>Integrate with Messenger</c:v>
                </c:pt>
                <c:pt idx="3">
                  <c:v>Drug Information</c:v>
                </c:pt>
                <c:pt idx="4">
                  <c:v>General Information</c:v>
                </c:pt>
                <c:pt idx="5">
                  <c:v>Kidney Disease Information</c:v>
                </c:pt>
                <c:pt idx="6">
                  <c:v>Nutrition Information</c:v>
                </c:pt>
                <c:pt idx="7">
                  <c:v>Workout Information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</c:v>
                </c:pt>
                <c:pt idx="5">
                  <c:v>0.4</c:v>
                </c:pt>
                <c:pt idx="6">
                  <c:v>0.6</c:v>
                </c:pt>
                <c:pt idx="7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A1-4603-B4EB-9EF6A82C5B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35439535"/>
        <c:axId val="34969416"/>
      </c:barChart>
      <c:catAx>
        <c:axId val="354395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rgbClr val="B3B3B3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spc="-1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pPr>
            <a:endParaRPr lang="th-TH"/>
          </a:p>
        </c:txPr>
        <c:crossAx val="34969416"/>
        <c:crosses val="autoZero"/>
        <c:auto val="1"/>
        <c:lblAlgn val="ctr"/>
        <c:lblOffset val="100"/>
        <c:noMultiLvlLbl val="1"/>
      </c:catAx>
      <c:valAx>
        <c:axId val="34969416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rgbClr val="B3B3B3"/>
              </a:solidFill>
              <a:prstDash val="solid"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 w="6350" cap="flat" cmpd="sng" algn="ctr">
            <a:solidFill>
              <a:srgbClr val="B3B3B3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spc="-1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pPr>
            <a:endParaRPr lang="th-TH"/>
          </a:p>
        </c:txPr>
        <c:crossAx val="35439535"/>
        <c:crosses val="autoZero"/>
        <c:crossBetween val="between"/>
      </c:valAx>
      <c:spPr>
        <a:noFill/>
        <a:ln>
          <a:solidFill>
            <a:srgbClr val="B3B3B3"/>
          </a:solidFill>
        </a:ln>
        <a:effectLst/>
      </c:spPr>
    </c:plotArea>
    <c:legend>
      <c:legendPos val="r"/>
      <c:layout>
        <c:manualLayout>
          <c:xMode val="edge"/>
          <c:yMode val="edge"/>
          <c:x val="0.76919518846286472"/>
          <c:y val="0.18866389617964421"/>
          <c:w val="0.23080481153713528"/>
          <c:h val="0.183783318751822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spc="-1" baseline="0">
              <a:solidFill>
                <a:schemeClr val="tx1"/>
              </a:solidFill>
              <a:latin typeface="Arial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showDLblsOverMax val="1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9E334-5E6E-4C03-A5FA-3715D81820D6}" type="datetimeFigureOut">
              <a:rPr lang="th-TH" smtClean="0"/>
              <a:t>08/02/64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67BB-A7B8-41BF-8BAF-4A3463CCAB4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6202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DEC8-1333-4E55-B3BF-FA2A8CDBC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3FF42-B4AA-43B3-874C-EF6C5B9D0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3939-78F4-4DB3-8757-30B3456A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08/02/64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20BCB-F910-4C7B-A3EC-AF2AFD39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7FA44-C308-4C43-9BED-035A0C2E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98776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08144-C732-425D-AB56-3085E86D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67AFE-E76B-47A5-887C-C6A5D20B6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6620D-8679-4C30-96DE-AE045CA8E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08/02/64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02788-A0DC-49E6-8E32-1E407A24A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B53AA-6B67-482B-A5A8-28BA683F3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3353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5E0BC-DD1A-410D-9FBA-A41E6BE18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86917-2769-4C23-9A3C-A39E04CF5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B86D1-21ED-473F-85ED-86302FA5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08/02/64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1C549-2BA1-48B6-9346-09C665DD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29ECF-1EE1-41C6-83DC-417D582D2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2360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D30C-D712-4025-9B23-BC6095D7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9456-C11C-4CAA-881B-4BB4FE9CA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3DCEF-8C60-412A-B95B-8A12B572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08/02/64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CEDF8-2703-451E-84DD-4E590C10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5086A-B843-42B1-A477-D2347E48D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4447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DD02D-2178-4C14-A402-786CAE57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AD214-FDDF-46E4-B1E4-CCE12FE6D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B7BE1-AEE9-4693-9ADA-9AA79B02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08/02/64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3741C-F4F5-4E75-B849-86B2ED30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FFF26-D0C7-4E01-8D07-7B94B723C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828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5349-F30F-4575-8344-979D4DB0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FE1C-D403-4882-AA93-92BF4995B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7D2F2-BFCD-4F9F-877A-237D933DB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2BF06-3A07-43B4-8EAE-E47E7D48C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08/02/64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E1000-11E1-4FB5-9F6B-956EB08F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325AE-D8E5-4AC0-83AF-886006FE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79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E52D-5B9E-47F3-A50A-3D8387D0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A3804-56BA-4773-A2DA-6DDAF0C55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D5EB8-67B4-4965-B040-EDDE95102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197D5-DC79-44ED-AAE0-9619F92DF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6C6DB-122B-4837-9137-615F76B74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35C528-7181-4A6A-B593-9CC0D107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08/02/64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49624C-CAC8-43C6-A868-563879A8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2AD51-2E13-4D3A-9979-145EBD92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215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77DF-0606-471B-895C-BAF01E70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3F437C-3B45-454B-B668-EE7C6847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08/02/64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811AF-F5F7-4F12-A51F-E79AC9EBF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4FA65-22A8-4AB8-8230-83002F24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347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10600-8EB5-47D2-A2FE-022A49DE4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08/02/64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9F0F21-7A17-4FD5-BF62-E2ADF465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16ED4-E771-4A54-A94A-A7C87D3B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8764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D2BD-18E8-4F18-ABB8-1C23BE2E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B2525-57A7-4A8C-A2F1-CF86D5B5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4D4DF-950B-42C9-8AE8-BF6B18995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71082-9585-4C6C-A0E7-400FF97B5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08/02/64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A1334-2C07-435F-A484-9AAB1E45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5EE18-1052-49EB-B569-F3D7FC92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9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0C1F-2641-4AD2-8701-F2F303B2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8F9CE1-ED24-4806-B9D3-75A8FEAE28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9D472-1381-43EF-B857-D78D9A546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21C49-FD95-4290-A05D-778D50CE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08/02/64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AFA41-7F46-4794-B44A-8B6B3EFB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1AB1A-2C62-4AE7-BDEE-CDB28F254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442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396785-6945-44BB-9096-F627EEC8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93318-60BC-4E01-9326-257267AC3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F7835-071C-4754-A308-BEE69403DF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E19FA-BE16-4AED-90A6-23E5CD0B90E6}" type="datetimeFigureOut">
              <a:rPr lang="th-TH" smtClean="0"/>
              <a:t>08/02/64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8C7BB-A85D-4D98-8D06-48893FE58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F76A0-0A0F-4576-944F-6AAF821D6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005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F98A49D-52EB-4B03-8913-554B1458A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9185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746E2-D11B-4B1A-A509-FB5443D7C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1102" y="3652788"/>
            <a:ext cx="9089796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404040"/>
                </a:solidFill>
              </a:rPr>
              <a:t>Chatbot for kidney disease patients caring</a:t>
            </a:r>
            <a:endParaRPr lang="th-TH" sz="4000" b="1" dirty="0">
              <a:solidFill>
                <a:srgbClr val="40404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93E47-B0F3-4A52-8CC6-0C448D354387}"/>
              </a:ext>
            </a:extLst>
          </p:cNvPr>
          <p:cNvSpPr/>
          <p:nvPr/>
        </p:nvSpPr>
        <p:spPr>
          <a:xfrm>
            <a:off x="1551101" y="4931333"/>
            <a:ext cx="9089796" cy="627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C1442-F51F-4E37-9EA9-927E70FD7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917550"/>
            <a:ext cx="6801612" cy="536125"/>
          </a:xfrm>
        </p:spPr>
        <p:txBody>
          <a:bodyPr>
            <a:no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</a:rPr>
              <a:t>แชทบอทสำหรับดูแลผู้ป่วยโรคไต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DD81B6D-5939-4A48-A33C-6181A7AA1B84}"/>
              </a:ext>
            </a:extLst>
          </p:cNvPr>
          <p:cNvSpPr txBox="1">
            <a:spLocks/>
          </p:cNvSpPr>
          <p:nvPr/>
        </p:nvSpPr>
        <p:spPr>
          <a:xfrm>
            <a:off x="2494091" y="5680038"/>
            <a:ext cx="7203815" cy="536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ผู้จัดทำ</a:t>
            </a:r>
            <a:r>
              <a:rPr lang="en-US" sz="30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: </a:t>
            </a:r>
            <a:r>
              <a:rPr lang="th-TH" sz="30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นายยง  ยั่งยืน  รหัสนักศึกษา </a:t>
            </a:r>
            <a:r>
              <a:rPr lang="en-US" sz="30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 6010110293</a:t>
            </a:r>
            <a:endParaRPr lang="th-TH" sz="3000" b="1" dirty="0">
              <a:solidFill>
                <a:srgbClr val="FFFFFF"/>
              </a:solidFill>
              <a:latin typeface="TH Sarabun New" panose="020B0500040200020003" pitchFamily="34" charset="-34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4DB262-EF52-4053-9173-73F2AA015980}"/>
              </a:ext>
            </a:extLst>
          </p:cNvPr>
          <p:cNvSpPr txBox="1">
            <a:spLocks/>
          </p:cNvSpPr>
          <p:nvPr/>
        </p:nvSpPr>
        <p:spPr>
          <a:xfrm>
            <a:off x="2494091" y="6216643"/>
            <a:ext cx="7203815" cy="536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อาจารย์ที่ปรึกษา</a:t>
            </a:r>
            <a:r>
              <a:rPr lang="en-US" sz="28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: </a:t>
            </a:r>
            <a:r>
              <a:rPr lang="th-TH" sz="28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รศ.ดร.แสงสุรีย์  วสุพงศ์อัยยะ</a:t>
            </a:r>
          </a:p>
        </p:txBody>
      </p:sp>
    </p:spTree>
    <p:extLst>
      <p:ext uri="{BB962C8B-B14F-4D97-AF65-F5344CB8AC3E}">
        <p14:creationId xmlns:p14="http://schemas.microsoft.com/office/powerpoint/2010/main" val="22742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การเพิ่มปุ่มเชื่อมโยง</a:t>
            </a:r>
            <a:endParaRPr lang="en-U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ไปยังแชทบอท</a:t>
            </a:r>
            <a:r>
              <a:rPr lang="th-TH" sz="4000" b="1" dirty="0">
                <a:solidFill>
                  <a:srgbClr val="00B0F0"/>
                </a:solidFill>
              </a:rPr>
              <a:t>ใน </a:t>
            </a:r>
            <a:endParaRPr lang="en-U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00B0F0"/>
                </a:solidFill>
              </a:rPr>
              <a:t>Messenger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78EFDE-F928-4889-BBFA-DA4DAE6166E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0280000">
            <a:off x="7518100" y="182016"/>
            <a:ext cx="3240000" cy="60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365BA1-6894-416A-A525-F2FC306E404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0280000">
            <a:off x="7518098" y="182016"/>
            <a:ext cx="3240000" cy="60768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1EC3657F-7462-449F-820C-7717DD36B0D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39C3F-EBBD-4CCC-B907-9475624FE9B7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40742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การเพิ่มปุ่มเชื่อมโยง</a:t>
            </a:r>
            <a:endParaRPr lang="en-U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ไปยังแชทบอท</a:t>
            </a:r>
            <a:r>
              <a:rPr lang="th-TH" sz="4000" b="1" dirty="0">
                <a:solidFill>
                  <a:srgbClr val="00B0F0"/>
                </a:solidFill>
              </a:rPr>
              <a:t>ใน </a:t>
            </a:r>
            <a:endParaRPr lang="en-U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00B0F0"/>
                </a:solidFill>
              </a:rPr>
              <a:t>Messenger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BA75E-C8D8-4F8D-82C0-E9187DFE9CE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0280000">
            <a:off x="7518098" y="182016"/>
            <a:ext cx="3240000" cy="607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7FAECB-F457-4863-A351-FC418766F36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0280000">
            <a:off x="7518096" y="182015"/>
            <a:ext cx="3240000" cy="60768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F2067567-FC51-4272-A83B-9F72FBAD142C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E880B-595C-4E86-AB68-61EE460E5DC9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665212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การเพิ่มปุ่มเชื่อมโยง</a:t>
            </a:r>
            <a:endParaRPr lang="en-U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ไปยังแชทบอท</a:t>
            </a:r>
            <a:r>
              <a:rPr lang="th-TH" sz="4000" b="1" dirty="0">
                <a:solidFill>
                  <a:srgbClr val="00B0F0"/>
                </a:solidFill>
              </a:rPr>
              <a:t>ใน</a:t>
            </a:r>
            <a:endParaRPr lang="en-U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00B0F0"/>
                </a:solidFill>
              </a:rPr>
              <a:t>LINE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911EFF-91CE-4677-9EE6-FEB1B5BA5FF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0280000">
            <a:off x="7518096" y="182015"/>
            <a:ext cx="3240000" cy="60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9795F-78F6-4694-8BFC-92ACF096371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0280000">
            <a:off x="7518099" y="182016"/>
            <a:ext cx="3240000" cy="60768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B1A21E44-2CA9-4871-8356-7B2628A030E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BA78-46D3-43A8-B133-2F608D0F5310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761162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การเพิ่มปุ่มเชื่อมโยง</a:t>
            </a:r>
            <a:endParaRPr lang="en-U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ไปยังแชทบอท</a:t>
            </a:r>
            <a:r>
              <a:rPr lang="th-TH" sz="4000" b="1" dirty="0">
                <a:solidFill>
                  <a:srgbClr val="00B0F0"/>
                </a:solidFill>
              </a:rPr>
              <a:t>ใน</a:t>
            </a:r>
            <a:endParaRPr lang="en-U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00B0F0"/>
                </a:solidFill>
              </a:rPr>
              <a:t>LINE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FE5243-D4FA-45A8-A3AC-159A2A6D740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0280000">
            <a:off x="7518099" y="182016"/>
            <a:ext cx="3240000" cy="6076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EB122DB-B6C3-41E1-9DE2-A9ACBC9DE2D5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0000">
            <a:off x="7518095" y="182014"/>
            <a:ext cx="3240000" cy="60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1A4634E0-7AA2-4DA4-B957-9852C5343367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83A44-9126-4B02-A371-8EC254B2079C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81992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การเพิ่มปุ่มเชื่อมโยง</a:t>
            </a:r>
            <a:endParaRPr lang="en-U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ไปยังแชทบอท</a:t>
            </a:r>
            <a:r>
              <a:rPr lang="th-TH" sz="4000" b="1" dirty="0">
                <a:solidFill>
                  <a:srgbClr val="00B0F0"/>
                </a:solidFill>
              </a:rPr>
              <a:t>ใน</a:t>
            </a:r>
            <a:endParaRPr lang="en-U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00B0F0"/>
                </a:solidFill>
              </a:rPr>
              <a:t>LINE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24CE652-48EB-4F3E-9887-4B0F9426A4E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0000">
            <a:off x="7518095" y="182014"/>
            <a:ext cx="3240000" cy="60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D19B5B7-EA32-4141-B486-7002A814CF1B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0000">
            <a:off x="7518096" y="182013"/>
            <a:ext cx="3240000" cy="60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91E93702-6267-4205-85BA-8FAE4B5170A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C5681-CE5F-4FE9-AF72-1D1BB5D26353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321970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การเพิ่มปุ่มเชื่อมโยง</a:t>
            </a:r>
            <a:endParaRPr lang="en-U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ไปยังแชทบอท</a:t>
            </a:r>
            <a:r>
              <a:rPr lang="th-TH" sz="4000" b="1" dirty="0">
                <a:solidFill>
                  <a:srgbClr val="00B0F0"/>
                </a:solidFill>
              </a:rPr>
              <a:t>ใน</a:t>
            </a:r>
            <a:endParaRPr lang="en-U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00B0F0"/>
                </a:solidFill>
              </a:rPr>
              <a:t>LINE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05540E0-B913-495A-8176-CC3F77C5101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0000">
            <a:off x="7518096" y="182013"/>
            <a:ext cx="3240000" cy="60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A52A9DB-FA14-4AF9-8943-F2AB8B121895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0000">
            <a:off x="7518093" y="182014"/>
            <a:ext cx="3240000" cy="60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EE682253-E6ED-4CEB-A1DE-C788F0102644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6CEED-9211-4D8B-B7BC-6DCA6EE43DDC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192517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การเพิ่มข้อมูลทั่วไป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ลงในแชทบอท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615E7-E476-4B03-8A83-7395EF91B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33" y="-35096"/>
            <a:ext cx="5816363" cy="6893095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BC5DCB3-F884-4994-BE76-80DCAD9C827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26D40-6F37-45C5-8CC4-99FE81FE1ADB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00771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การเพิ่มข้อมูลทั่วไป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เกี่ยวกับโรคไต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ลงในแชทบอท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720A14-65ED-43A9-B1C5-280463B17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323" y="1704968"/>
            <a:ext cx="5664677" cy="3448064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4313181F-E166-4835-889A-AA86A3B59EB2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BC186-1494-4A64-B980-0B47BAC7BC0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98451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โภชนาการอาหาร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ลงในแชทบอท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979A82-FA5E-444B-A321-CC4C5FF2DC3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97" y="0"/>
            <a:ext cx="5817600" cy="6894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736B2D2E-FB3B-40DD-B66F-F395A3B76A87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E6AE6-B329-48D9-A5FA-98ABECB50EE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582018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ยาสำหรับผู้ป่วยโรคไต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ลงในแชทบอท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1B46B-A57B-499D-8224-67532E99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011" y="1486904"/>
            <a:ext cx="3805986" cy="3884191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FE5DD9E-6CBA-4134-8601-760FE7A08C9C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C132F-9906-4D8C-979A-630485127D77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896288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EBC05-D28C-4557-9699-F32ABB53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>
            <a:normAutofit/>
          </a:bodyPr>
          <a:lstStyle/>
          <a:p>
            <a:r>
              <a:rPr lang="th-TH" sz="5400" b="1" dirty="0">
                <a:solidFill>
                  <a:srgbClr val="303030"/>
                </a:solidFill>
              </a:rPr>
              <a:t>เค้าโครง</a:t>
            </a:r>
          </a:p>
        </p:txBody>
      </p:sp>
      <p:pic>
        <p:nvPicPr>
          <p:cNvPr id="5" name="Content Placeholder 4" descr="A picture containing room&#10;&#10;Description automatically generated">
            <a:extLst>
              <a:ext uri="{FF2B5EF4-FFF2-40B4-BE49-F238E27FC236}">
                <a16:creationId xmlns:a16="http://schemas.microsoft.com/office/drawing/2014/main" id="{5285DF67-E288-4E8D-9B6A-1244B974D4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3" r="-1" b="-1"/>
          <a:stretch/>
        </p:blipFill>
        <p:spPr>
          <a:xfrm>
            <a:off x="841248" y="604158"/>
            <a:ext cx="6049941" cy="435011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7049A4-7269-4A5A-9573-DF7D92DBA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193" y="601315"/>
            <a:ext cx="4831563" cy="4384342"/>
          </a:xfrm>
        </p:spPr>
        <p:txBody>
          <a:bodyPr anchor="ctr">
            <a:normAutofit/>
          </a:bodyPr>
          <a:lstStyle/>
          <a:p>
            <a:r>
              <a:rPr lang="th-TH" sz="3600" dirty="0"/>
              <a:t>ที่มาและความสำคัญของโครงงาน</a:t>
            </a:r>
            <a:endParaRPr lang="en-US" sz="3600" dirty="0"/>
          </a:p>
          <a:p>
            <a:r>
              <a:rPr lang="th-TH" sz="3600" dirty="0"/>
              <a:t>ความก้าวหน้าการดำเนินงาน</a:t>
            </a:r>
            <a:endParaRPr lang="en-US" sz="3600" dirty="0"/>
          </a:p>
          <a:p>
            <a:r>
              <a:rPr lang="th-TH" sz="3600" dirty="0"/>
              <a:t>ผลการพัฒนา</a:t>
            </a:r>
          </a:p>
          <a:p>
            <a:r>
              <a:rPr lang="th-TH" sz="3600" dirty="0"/>
              <a:t>สรุปผลงานที่มีความก้าวหน้า</a:t>
            </a:r>
          </a:p>
          <a:p>
            <a:r>
              <a:rPr lang="th-TH" sz="3600" dirty="0"/>
              <a:t>แอปพลิเคชันรุ่นทดลอง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C4F60E13-2D48-41DF-9553-8D8CF68FE64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A1889-3498-41A3-9A0E-BC08B361F582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0311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แนะนำการออกกำลังกาย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ลงในแชทบอท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4BB7DF-DB48-4BB9-A397-7F27B21C5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278" y="2897667"/>
            <a:ext cx="5169722" cy="1062665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AC8BACA-73BA-41BF-9659-DC8C3B6D2CF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7F892-A18D-4536-9535-786ED5D9E3F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16399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491452" y="-1"/>
            <a:ext cx="3426208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7ECA6-16A2-4951-AB33-F7FEAF17EDBD}"/>
              </a:ext>
            </a:extLst>
          </p:cNvPr>
          <p:cNvSpPr/>
          <p:nvPr/>
        </p:nvSpPr>
        <p:spPr>
          <a:xfrm>
            <a:off x="4382896" y="0"/>
            <a:ext cx="3426208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ตอบคำถามทั่วไป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ได้ 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9087D-5993-489B-A743-51D8C9718A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1451" y="763570"/>
            <a:ext cx="3426208" cy="6100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E4F90E-245D-4C46-9004-5A50F7EC9EC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82895" y="764383"/>
            <a:ext cx="3426208" cy="6100103"/>
          </a:xfrm>
          <a:prstGeom prst="rect">
            <a:avLst/>
          </a:prstGeom>
        </p:spPr>
      </p:pic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460738F-EEA1-47C2-9D98-C7BB04A779B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C4C17-0E17-4689-9D7E-FC58EC478E0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033697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491452" y="-1"/>
            <a:ext cx="3426208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7ECA6-16A2-4951-AB33-F7FEAF17EDBD}"/>
              </a:ext>
            </a:extLst>
          </p:cNvPr>
          <p:cNvSpPr/>
          <p:nvPr/>
        </p:nvSpPr>
        <p:spPr>
          <a:xfrm>
            <a:off x="4382896" y="0"/>
            <a:ext cx="3426208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ตอบคำถามเกี่ยวกับโรคไต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ได้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FB45AB-7D5D-4ED7-A99A-173BA5A262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1451" y="763570"/>
            <a:ext cx="3426208" cy="6100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F38BEF-4227-4F97-81FA-5C5D54239B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1451" y="763570"/>
            <a:ext cx="3427501" cy="60944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C044AF-5A28-4C3D-93D5-5CCFA5A2A77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82895" y="764383"/>
            <a:ext cx="3426208" cy="6100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A78F58-CEE6-4FA4-B67A-B4A122F3272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81603" y="763570"/>
            <a:ext cx="3427501" cy="609443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6FF93E4-B804-44AF-8321-447C6A846227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E4150-D257-4123-B8BB-52E574135841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050082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491452" y="-1"/>
            <a:ext cx="3426208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7ECA6-16A2-4951-AB33-F7FEAF17EDBD}"/>
              </a:ext>
            </a:extLst>
          </p:cNvPr>
          <p:cNvSpPr/>
          <p:nvPr/>
        </p:nvSpPr>
        <p:spPr>
          <a:xfrm>
            <a:off x="4382896" y="0"/>
            <a:ext cx="3426208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แสดงข้อมูลโภชนาการอาหาร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ได้</a:t>
            </a:r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C6CC07-5332-4E51-B7F2-9A03A0ECB3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1451" y="763570"/>
            <a:ext cx="3427501" cy="60944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76D7F4-89B7-4143-ADBA-8A80711F05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1452" y="763570"/>
            <a:ext cx="3426208" cy="60921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B4B23B-D66C-4231-8CC2-51AEF615CB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81603" y="763570"/>
            <a:ext cx="3427501" cy="6094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FA559D-275A-47A1-AAEB-742D9BD27C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82896" y="763570"/>
            <a:ext cx="3426206" cy="6092127"/>
          </a:xfrm>
          <a:prstGeom prst="rect">
            <a:avLst/>
          </a:prstGeom>
        </p:spPr>
      </p:pic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34AB37BD-597C-486A-9808-6491159CE0F2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C37E2-9416-40BA-A422-962E0543C5CF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352722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491452" y="-1"/>
            <a:ext cx="3426208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7ECA6-16A2-4951-AB33-F7FEAF17EDBD}"/>
              </a:ext>
            </a:extLst>
          </p:cNvPr>
          <p:cNvSpPr/>
          <p:nvPr/>
        </p:nvSpPr>
        <p:spPr>
          <a:xfrm>
            <a:off x="4382896" y="0"/>
            <a:ext cx="3426208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แสดงข้อมูลยา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ได้</a:t>
            </a:r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E010B27-A3D6-4223-B602-084D298DA6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1452" y="763566"/>
            <a:ext cx="3426208" cy="6092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41EACE-D7D8-41BE-A61F-CF35322FA80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1452" y="763562"/>
            <a:ext cx="3426208" cy="60921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50D795-66DD-4FB8-B04F-53594004EB9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82896" y="763566"/>
            <a:ext cx="3426206" cy="6092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3B926C-8583-4293-85B4-4DFC9719102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82896" y="763562"/>
            <a:ext cx="3426206" cy="6092127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2E6A694-9B09-44A5-BE86-3CF3BA4E66FC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34AA3-78B5-48BB-BCD4-23969F97A6A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78551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491452" y="-1"/>
            <a:ext cx="3426208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7ECA6-16A2-4951-AB33-F7FEAF17EDBD}"/>
              </a:ext>
            </a:extLst>
          </p:cNvPr>
          <p:cNvSpPr/>
          <p:nvPr/>
        </p:nvSpPr>
        <p:spPr>
          <a:xfrm>
            <a:off x="4382896" y="0"/>
            <a:ext cx="3426208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ให้คำแนะนำการออกกำลังกาย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ได้</a:t>
            </a:r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0BA2BA-964A-4EDB-A8FF-4B70CDF642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1452" y="763565"/>
            <a:ext cx="3426208" cy="6092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706532-05C3-4764-A5D2-11220BE6EF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1452" y="763564"/>
            <a:ext cx="3426208" cy="60921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B992BC-EB5F-4B14-9A37-93321645C69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82896" y="763570"/>
            <a:ext cx="3426206" cy="6092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ACAA5E-5A3C-45C6-A4E6-C9F81DFEA33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82896" y="765873"/>
            <a:ext cx="3426206" cy="6092127"/>
          </a:xfrm>
          <a:prstGeom prst="rect">
            <a:avLst/>
          </a:prstGeom>
        </p:spPr>
      </p:pic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62C957DD-47DF-40F2-A176-E8036067D46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E85A9-5FE9-47D6-A391-BC20C927BFC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938412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1">
            <a:extLst>
              <a:ext uri="{FF2B5EF4-FFF2-40B4-BE49-F238E27FC236}">
                <a16:creationId xmlns:a16="http://schemas.microsoft.com/office/drawing/2014/main" id="{EAB651FC-19F0-44B7-8986-8484485243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072131"/>
              </p:ext>
            </p:extLst>
          </p:nvPr>
        </p:nvGraphicFramePr>
        <p:xfrm>
          <a:off x="3047" y="0"/>
          <a:ext cx="1218895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6C6C5B60-2D4E-4A72-8401-FF932C8A2EFC}"/>
              </a:ext>
            </a:extLst>
          </p:cNvPr>
          <p:cNvSpPr/>
          <p:nvPr/>
        </p:nvSpPr>
        <p:spPr>
          <a:xfrm>
            <a:off x="7980553" y="3724974"/>
            <a:ext cx="4731736" cy="4466526"/>
          </a:xfrm>
          <a:prstGeom prst="flowChartConnector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EA954-0631-4B8F-958B-3EAD662B37DC}"/>
              </a:ext>
            </a:extLst>
          </p:cNvPr>
          <p:cNvSpPr txBox="1"/>
          <p:nvPr/>
        </p:nvSpPr>
        <p:spPr>
          <a:xfrm>
            <a:off x="8043743" y="4619409"/>
            <a:ext cx="46053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/>
              <a:t>สรุปผลงาน</a:t>
            </a:r>
          </a:p>
          <a:p>
            <a:pPr algn="ctr"/>
            <a:r>
              <a:rPr lang="th-TH" sz="5400" b="1" dirty="0"/>
              <a:t>ที่มีความก้าวหน้า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endParaRPr lang="th-TH" sz="2400" dirty="0"/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73B6F351-3DA6-4A45-B1E4-649CF59C49DF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B0815D-7841-4D94-AB87-4FEA572C0125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8250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94C98-196C-4285-92DA-0688481C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16" y="0"/>
            <a:ext cx="4919616" cy="1304140"/>
          </a:xfrm>
          <a:solidFill>
            <a:schemeClr val="tx1">
              <a:alpha val="90000"/>
            </a:schemeClr>
          </a:solidFill>
        </p:spPr>
        <p:txBody>
          <a:bodyPr>
            <a:normAutofit fontScale="90000"/>
          </a:bodyPr>
          <a:lstStyle/>
          <a:p>
            <a:pPr algn="ctr"/>
            <a:br>
              <a:rPr lang="th-TH" sz="6000" dirty="0">
                <a:solidFill>
                  <a:schemeClr val="bg1"/>
                </a:solidFill>
              </a:rPr>
            </a:br>
            <a:r>
              <a:rPr lang="th-TH" sz="6000" dirty="0">
                <a:solidFill>
                  <a:schemeClr val="bg1"/>
                </a:solidFill>
              </a:rPr>
              <a:t>แอปพลิเคชันรุ่นทดลอง</a:t>
            </a:r>
            <a:br>
              <a:rPr lang="th-TH" sz="4400" dirty="0"/>
            </a:b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1B15D-2EF5-45A6-861B-B18758FAC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899" y="0"/>
            <a:ext cx="7277101" cy="76357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0" dirty="0">
                <a:solidFill>
                  <a:schemeClr val="bg1"/>
                </a:solidFill>
              </a:rPr>
              <a:t>Let’s try my chatbot!</a:t>
            </a:r>
            <a:endParaRPr lang="th-TH" sz="16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1C44B-AE0C-4005-8E86-AE9C84CB950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0" y="2095200"/>
            <a:ext cx="4762800" cy="47628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26BA99C-195F-425D-905B-FDA084025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50" y="2089557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32F4B1-CD80-48A2-B64E-1B4A8B3B6264}"/>
              </a:ext>
            </a:extLst>
          </p:cNvPr>
          <p:cNvSpPr/>
          <p:nvPr/>
        </p:nvSpPr>
        <p:spPr>
          <a:xfrm>
            <a:off x="933150" y="1479172"/>
            <a:ext cx="4762500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5BECDA-3E06-4D09-860F-F234C15D319B}"/>
              </a:ext>
            </a:extLst>
          </p:cNvPr>
          <p:cNvSpPr/>
          <p:nvPr/>
        </p:nvSpPr>
        <p:spPr>
          <a:xfrm>
            <a:off x="6496050" y="1479172"/>
            <a:ext cx="4762800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7E646E91-E549-4F14-A3A0-F09C6244FED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EE4FD8-158B-4723-BD11-FF121B01625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41349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thank you for your attention any questions&quot;">
            <a:extLst>
              <a:ext uri="{FF2B5EF4-FFF2-40B4-BE49-F238E27FC236}">
                <a16:creationId xmlns:a16="http://schemas.microsoft.com/office/drawing/2014/main" id="{142F278F-8CE8-4D95-AAB0-2681D94D4F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7" b="594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6EF6B3DD-B232-4497-A390-84AC6AF8A0BC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6D5CC-CC27-4689-813B-44BF72527D2D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26321333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1CB45A-0C6D-4006-AD3E-B4583B44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02241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ที่มาและความสำคัญของโครงงาน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28114E-AB62-4DAD-939C-F13B746C07D8}"/>
              </a:ext>
            </a:extLst>
          </p:cNvPr>
          <p:cNvSpPr/>
          <p:nvPr/>
        </p:nvSpPr>
        <p:spPr>
          <a:xfrm>
            <a:off x="0" y="0"/>
            <a:ext cx="11274458" cy="5169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 descr="A picture containing air, holding, man&#10;&#10;Description automatically generated">
            <a:extLst>
              <a:ext uri="{FF2B5EF4-FFF2-40B4-BE49-F238E27FC236}">
                <a16:creationId xmlns:a16="http://schemas.microsoft.com/office/drawing/2014/main" id="{65F78916-9763-49B0-B91E-2006D47F7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0" y="341934"/>
            <a:ext cx="9947638" cy="44853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EEB7BE-26CB-4E34-99E3-04895A5C20DD}"/>
              </a:ext>
            </a:extLst>
          </p:cNvPr>
          <p:cNvSpPr txBox="1"/>
          <p:nvPr/>
        </p:nvSpPr>
        <p:spPr>
          <a:xfrm>
            <a:off x="917542" y="38842"/>
            <a:ext cx="942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/>
              <a:t>อัตราตาย โรคไตเรื้อรังต่อแสนประชากร ในประเทศไทย ปี 2552-2557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4CE622-F923-4102-9CFF-0F9CBA60D883}"/>
              </a:ext>
            </a:extLst>
          </p:cNvPr>
          <p:cNvSpPr txBox="1"/>
          <p:nvPr/>
        </p:nvSpPr>
        <p:spPr>
          <a:xfrm>
            <a:off x="5249879" y="4763714"/>
            <a:ext cx="6413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แหล่งข้อมูล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2000" dirty="0"/>
              <a:t>สำนักนโยบายและยุทธศาสตร์ สำนักงานปลัดกระทรวงสาธารณสุข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DD151-F229-4463-8861-87060AA86E1A}"/>
              </a:ext>
            </a:extLst>
          </p:cNvPr>
          <p:cNvSpPr txBox="1"/>
          <p:nvPr/>
        </p:nvSpPr>
        <p:spPr>
          <a:xfrm>
            <a:off x="9532759" y="2407265"/>
            <a:ext cx="1624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อัตราตายโรคไต</a:t>
            </a:r>
          </a:p>
        </p:txBody>
      </p:sp>
    </p:spTree>
    <p:extLst>
      <p:ext uri="{BB962C8B-B14F-4D97-AF65-F5344CB8AC3E}">
        <p14:creationId xmlns:p14="http://schemas.microsoft.com/office/powerpoint/2010/main" val="23698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1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1CB45A-0C6D-4006-AD3E-B4583B44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02241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ที่มาและความสำคัญของโครงงาน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05845E-F598-47F4-A71D-4B3195BA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781" y="248707"/>
            <a:ext cx="2638164" cy="47420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5AE1CE-DC64-4328-A4A9-0DFE05F61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97" y="248707"/>
            <a:ext cx="2638164" cy="4744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5E23999-C9FE-4347-8D35-DE881EAA9B20}"/>
              </a:ext>
            </a:extLst>
          </p:cNvPr>
          <p:cNvSpPr/>
          <p:nvPr/>
        </p:nvSpPr>
        <p:spPr>
          <a:xfrm>
            <a:off x="0" y="-1"/>
            <a:ext cx="2759697" cy="1804733"/>
          </a:xfrm>
          <a:prstGeom prst="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Application</a:t>
            </a:r>
            <a:endParaRPr lang="th-TH" sz="3200" b="1" dirty="0">
              <a:solidFill>
                <a:schemeClr val="tx1"/>
              </a:solidFill>
            </a:endParaRPr>
          </a:p>
          <a:p>
            <a:pPr algn="ctr"/>
            <a:r>
              <a:rPr lang="th-TH" sz="3200" b="1" dirty="0">
                <a:solidFill>
                  <a:schemeClr val="tx1"/>
                </a:solidFill>
              </a:rPr>
              <a:t>ที่ใช้ในการพัฒนา</a:t>
            </a:r>
          </a:p>
          <a:p>
            <a:pPr algn="ctr"/>
            <a:r>
              <a:rPr lang="th-TH" sz="3200" b="1" dirty="0">
                <a:solidFill>
                  <a:schemeClr val="tx1"/>
                </a:solidFill>
              </a:rPr>
              <a:t>ต่อยอด</a:t>
            </a:r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E3C90657-ED9E-488E-9EC1-8D3D40594A28}"/>
              </a:ext>
            </a:extLst>
          </p:cNvPr>
          <p:cNvSpPr/>
          <p:nvPr/>
        </p:nvSpPr>
        <p:spPr>
          <a:xfrm>
            <a:off x="8264945" y="2096319"/>
            <a:ext cx="1244228" cy="1332681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93148F-2332-476F-A405-4DF889ECC15C}"/>
              </a:ext>
            </a:extLst>
          </p:cNvPr>
          <p:cNvSpPr/>
          <p:nvPr/>
        </p:nvSpPr>
        <p:spPr>
          <a:xfrm>
            <a:off x="9769184" y="2169273"/>
            <a:ext cx="1896727" cy="1332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Chatbot</a:t>
            </a:r>
            <a:endParaRPr lang="th-TH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36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การเพิ่มปุ่มเชื่อมโยง</a:t>
            </a:r>
            <a:endParaRPr lang="en-U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ไปยังแชทบอท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900AAA-A23C-43C9-9202-4DCB369177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0280000">
            <a:off x="7519236" y="182017"/>
            <a:ext cx="3240000" cy="6076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2D2E2A-C982-4394-BA86-7736257CC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79439">
            <a:off x="7519500" y="182203"/>
            <a:ext cx="3240604" cy="607641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E4179256-E46E-430F-92BB-166033DB905B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732F9-4E90-4C4D-A135-03C62594824F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37432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การเพิ่มปุ่มเชื่อมโยง</a:t>
            </a:r>
            <a:endParaRPr lang="en-U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ไปยังแชทบอท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7F2E1-7555-4E7F-9AA6-3C3F2E478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79439">
            <a:off x="7518367" y="182220"/>
            <a:ext cx="3240604" cy="6076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FB9D68-7645-466A-ACE0-AABC49B0536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0280000">
            <a:off x="7518098" y="182017"/>
            <a:ext cx="3240000" cy="6076800"/>
          </a:xfrm>
          <a:prstGeom prst="rect">
            <a:avLst/>
          </a:prstGeom>
        </p:spPr>
      </p:pic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E24557B5-4FC2-4556-B278-6C53B4F0F4A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BB40C-8C53-4173-BADC-1A1BCF945864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3519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การเพิ่มปุ่มเชื่อมโยง</a:t>
            </a:r>
            <a:endParaRPr lang="en-U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ไปยังแชทบอท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EA3D08-9DD5-49F3-8312-009B8F68CC8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0280000">
            <a:off x="7518095" y="182018"/>
            <a:ext cx="3240000" cy="607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37C9E-37F4-4BEF-BF57-EC55C146694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0280000">
            <a:off x="7518098" y="182017"/>
            <a:ext cx="3240000" cy="60768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9C184F34-10A6-4A86-B648-3A5C783030E6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9A8BA-9D1E-4C3D-8880-DDA117F344D1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00918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การเพิ่มปุ่มเชื่อมโยง</a:t>
            </a:r>
            <a:endParaRPr lang="en-U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ไปยังแชทบอท</a:t>
            </a:r>
            <a:r>
              <a:rPr lang="th-TH" sz="4000" b="1" dirty="0">
                <a:solidFill>
                  <a:srgbClr val="00B0F0"/>
                </a:solidFill>
              </a:rPr>
              <a:t>ใน </a:t>
            </a:r>
            <a:endParaRPr lang="en-U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00B0F0"/>
                </a:solidFill>
              </a:rPr>
              <a:t>Messenger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E1BBE2-4ADB-4986-9AC8-DBE3E92E466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0280000">
            <a:off x="7518098" y="182017"/>
            <a:ext cx="3240000" cy="60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9795F-78F6-4694-8BFC-92ACF096371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0280000">
            <a:off x="7518099" y="182016"/>
            <a:ext cx="3240000" cy="60768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1ADFDD31-3D70-455C-803D-D5F4C28FF2D7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BF415-0643-4EE0-9150-E295CCA11EA0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38026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การเพิ่มปุ่มเชื่อมโยง</a:t>
            </a:r>
            <a:endParaRPr lang="en-U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ไปยังแชทบอท</a:t>
            </a:r>
            <a:r>
              <a:rPr lang="th-TH" sz="4000" b="1" dirty="0">
                <a:solidFill>
                  <a:srgbClr val="00B0F0"/>
                </a:solidFill>
              </a:rPr>
              <a:t>ใน </a:t>
            </a:r>
            <a:endParaRPr lang="en-U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00B0F0"/>
                </a:solidFill>
              </a:rPr>
              <a:t>Messenger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4962B7-74A8-41C9-B402-BC29BBD08B2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0280000">
            <a:off x="7518099" y="182016"/>
            <a:ext cx="3240000" cy="607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361C8-0DF9-4102-8751-25177306B97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0280000">
            <a:off x="7518098" y="182017"/>
            <a:ext cx="3240000" cy="6076800"/>
          </a:xfrm>
          <a:prstGeom prst="rect">
            <a:avLst/>
          </a:prstGeom>
        </p:spPr>
      </p:pic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9FEDE67B-F08F-4803-B4A4-C2AF78469597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610523-7CAE-4AB1-84A9-453019E3D3A3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80669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448</Words>
  <Application>Microsoft Office PowerPoint</Application>
  <PresentationFormat>Widescreen</PresentationFormat>
  <Paragraphs>149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 Light</vt:lpstr>
      <vt:lpstr>Calibri</vt:lpstr>
      <vt:lpstr>TH Sarabun New</vt:lpstr>
      <vt:lpstr>Arial</vt:lpstr>
      <vt:lpstr>Office Theme</vt:lpstr>
      <vt:lpstr>Chatbot for kidney disease patients caring</vt:lpstr>
      <vt:lpstr>เค้าโครง</vt:lpstr>
      <vt:lpstr>ที่มาและความสำคัญของโครงงาน</vt:lpstr>
      <vt:lpstr>ที่มาและความสำคัญของโครงงาน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แอปพลิเคชันรุ่นทดลอง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for kidney disease patients caring</dc:title>
  <dc:creator>Yong Yangyuen</dc:creator>
  <cp:lastModifiedBy>Yong Yangyuen</cp:lastModifiedBy>
  <cp:revision>23</cp:revision>
  <dcterms:created xsi:type="dcterms:W3CDTF">2020-08-29T13:13:34Z</dcterms:created>
  <dcterms:modified xsi:type="dcterms:W3CDTF">2021-02-08T07:39:28Z</dcterms:modified>
</cp:coreProperties>
</file>